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71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9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46FB-1FC2-5740-90CE-87383FE18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06970-00FA-4649-8A65-0F277412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8483-A652-D244-A6A1-C91CAB18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1225-136C-6947-AD3D-1ED765F1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7FCE-E282-1C4C-8226-5821680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82EB-A141-4A4A-8F63-851EE520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DED61-4AAF-D040-A0A9-20228025F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77E9-425C-E742-8F8C-BAAE51A1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9E2C-C685-FF4D-8F25-B6DA5F7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E00C-7F79-BA4E-8B09-00C738C2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DA4D7-32AC-174A-83CA-E9F84163B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6AF76-53B0-254E-A54F-66070045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0078-AF6A-0249-A69E-2345F660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F9AE-3331-A34D-9258-A08D1CBD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90172-74BF-3D4B-8D5E-FFB51201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50C8-1550-3F43-B862-618776F1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71F-8908-4743-ACBA-19F9CABC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A672-296D-3C40-A584-16201871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28F-6941-294B-AE70-39FE1D3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F02E-DDF5-FE40-8047-B8498C02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1621-1745-034C-A1A0-F117978C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5DD96-1628-C844-A858-D9627D37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73A0-18CB-8643-9619-9ABB898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F13E-D5DA-A141-B8EF-470CFA14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0D5-AA45-E944-B74F-1C527A8F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4425-1EDC-5F4A-B6E5-CE396040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ABAA-C2F1-F442-932D-2A5B5F06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81990-CE9A-324E-88F6-BF0A012A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FE32-0175-DF4C-B6CC-67154A7A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A325C-69B0-754F-BE0F-9CCE7282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DE97A-EF65-A74D-99B3-B68A71B7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D77B-125A-3B40-956C-6F9B267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CEC54-32AC-1B4F-ACF1-BA8D9911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1ECB7-4810-6C45-B3B1-70CD62BD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1C05-0361-264F-BD4B-D30F0E01B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D6FAE-1B56-674E-BD13-67960D0F4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AD3B5-E461-4D46-882E-437476CD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88147-22D6-E44F-825F-ECA367BC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C4B5A-5013-DA4F-9ACB-8A396185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2639-A494-024D-842B-32A34265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8DCF8-0E4D-404A-B279-D195B64F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E5C5-FA2E-9F4B-86BC-7DF5509F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9A464-9BC2-2E43-8551-73747F4D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80470-EC55-804F-A1C7-DECA8C17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9A0F9-2AEE-AD49-808A-BFDCE45D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2378-E357-8349-A4D6-79DD4C36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B271-D074-EE47-BCCF-76F8CFD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E24A-650D-F640-A337-25478675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2D6B-9869-0241-B518-BD556B1E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4C9EB-955F-AA49-8AE3-46AB07D2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426BB-C9B0-4040-B75A-01E13235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CDFA9-7402-1949-A357-A220FB1D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B58-40E0-BE45-878C-85520D5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779EB-8B5A-5540-9C94-7983895DB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DDDA-1EB3-0040-9ADE-BD0B7A88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0DA2-E2FE-FE43-8065-B4A567A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3F94-74E8-0141-A94C-2BB453B1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3CC2F-CE66-4343-9D3B-E7B307D5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2F298-7A26-104F-8979-6C7DAD03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E01-BCBF-3743-A01A-B1FB1304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2C78-921D-374D-B571-E5683049B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9FD-73F7-3B45-856E-563027D1E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7A85-4D90-B14D-ADD8-CC033D58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719B0-A853-4443-97B7-A70F895DFC4A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047B4F-FAF1-0E4B-B9DF-E6EE6A84FCDA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964C4F6-BAD9-734C-BB00-E26F0443536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5F98A9">
                  <a:alpha val="8941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0B91A-6CAB-B740-8053-81A4A19CE34D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๔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E18C0A-D539-BF45-869C-76BFEF2D0F37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“ลักษณะคำประพันธ์ของสุภาษิตพระร่วง”</a:t>
                </a:r>
                <a:endParaRPr lang="en-US" sz="54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96C9B5-73ED-D44D-AF85-57B53649EA3D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5F98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711542-5568-BF45-B775-91E1C431E56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57148-1611-1B4F-BABB-777853CE7C8D}"/>
              </a:ext>
            </a:extLst>
          </p:cNvPr>
          <p:cNvGrpSpPr/>
          <p:nvPr/>
        </p:nvGrpSpPr>
        <p:grpSpPr>
          <a:xfrm>
            <a:off x="794096" y="1210061"/>
            <a:ext cx="10278093" cy="2672826"/>
            <a:chOff x="1943149" y="1307283"/>
            <a:chExt cx="7990413" cy="19702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4468C-62D1-E841-92BB-507D11D3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7990413" cy="1970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6DE8F-2495-F643-9851-40116239038D}"/>
                </a:ext>
              </a:extLst>
            </p:cNvPr>
            <p:cNvSpPr txBox="1"/>
            <p:nvPr/>
          </p:nvSpPr>
          <p:spPr>
            <a:xfrm>
              <a:off x="2425814" y="1827304"/>
              <a:ext cx="7507748" cy="93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“ป่างสมเด็จพระร่วงเจ้า	เผ้าแผ่นภพสุโขทัย	มลักเห็นในอนาคต</a:t>
              </a:r>
              <a:endPara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จึงผาย</a:t>
              </a:r>
              <a:r>
                <a:rPr lang="th-TH" sz="38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</a:t>
              </a:r>
              <a:r>
                <a:rPr lang="th-TH" sz="3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จนประภาษ		เป็นอนุสาสนกถา	สอน</a:t>
              </a:r>
              <a:r>
                <a:rPr lang="th-TH" sz="38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คณา</a:t>
              </a:r>
              <a:r>
                <a:rPr lang="th-TH" sz="3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นรชน...”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205347"/>
            <a:ext cx="9952379" cy="927840"/>
            <a:chOff x="1168918" y="485031"/>
            <a:chExt cx="9952379" cy="927840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89937" y="489541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ลักษณะคำประพันธ์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42504D-5DE3-4540-967F-A34353C6D57A}"/>
              </a:ext>
            </a:extLst>
          </p:cNvPr>
          <p:cNvGrpSpPr/>
          <p:nvPr/>
        </p:nvGrpSpPr>
        <p:grpSpPr>
          <a:xfrm>
            <a:off x="956952" y="4117189"/>
            <a:ext cx="10115237" cy="1754326"/>
            <a:chOff x="1168918" y="489540"/>
            <a:chExt cx="9952379" cy="1401068"/>
          </a:xfrm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C53E21A2-80D2-0240-B613-19B42382A8EB}"/>
                </a:ext>
              </a:extLst>
            </p:cNvPr>
            <p:cNvSpPr/>
            <p:nvPr/>
          </p:nvSpPr>
          <p:spPr>
            <a:xfrm rot="10800000">
              <a:off x="8162975" y="490369"/>
              <a:ext cx="2958322" cy="1237813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258260DE-67B6-DF42-B648-42F3326DD97C}"/>
                </a:ext>
              </a:extLst>
            </p:cNvPr>
            <p:cNvSpPr/>
            <p:nvPr/>
          </p:nvSpPr>
          <p:spPr>
            <a:xfrm>
              <a:off x="1168918" y="489540"/>
              <a:ext cx="2958322" cy="1237813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4DEC58-4917-0D49-B56A-5BC145637421}"/>
                </a:ext>
              </a:extLst>
            </p:cNvPr>
            <p:cNvSpPr/>
            <p:nvPr/>
          </p:nvSpPr>
          <p:spPr>
            <a:xfrm>
              <a:off x="3076048" y="498283"/>
              <a:ext cx="6039906" cy="1237812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D0B0C8-B4E9-844F-88A4-399DD1AE4F25}"/>
                </a:ext>
              </a:extLst>
            </p:cNvPr>
            <p:cNvSpPr txBox="1"/>
            <p:nvPr/>
          </p:nvSpPr>
          <p:spPr>
            <a:xfrm>
              <a:off x="1960835" y="489540"/>
              <a:ext cx="8432149" cy="140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“จากคำประพันธ์ดังกล่าวคิดว่าสุภาษิต</a:t>
              </a:r>
              <a:endParaRPr lang="en-US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พระร่วงแต่งด้วยคำประพันธ์ชนิดใด”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51E18F5-3B32-FC4D-BF14-F8517357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9843328" y="3701761"/>
            <a:ext cx="1806340" cy="31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57148-1611-1B4F-BABB-777853CE7C8D}"/>
              </a:ext>
            </a:extLst>
          </p:cNvPr>
          <p:cNvGrpSpPr/>
          <p:nvPr/>
        </p:nvGrpSpPr>
        <p:grpSpPr>
          <a:xfrm>
            <a:off x="794096" y="1210061"/>
            <a:ext cx="11178572" cy="5389106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4468C-62D1-E841-92BB-507D11D3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6DE8F-2495-F643-9851-40116239038D}"/>
                </a:ext>
              </a:extLst>
            </p:cNvPr>
            <p:cNvSpPr txBox="1"/>
            <p:nvPr/>
          </p:nvSpPr>
          <p:spPr>
            <a:xfrm>
              <a:off x="3124835" y="1950405"/>
              <a:ext cx="6327093" cy="251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สุภาษิตพระร่วง แต่งด้วยคำประพันธ์ประเภทร่ายสุภาพ ซึ่งร่ายสุภาพ ๑ บท มีตั้งแต่ ๕ วรรคขึ้นไป วรรคละ ๕ คำ และจบด้วยโคลงสองสุภาพ โดยคำสุดท้ายของแต่ละวรรค จะส่งสัมผัสสระไปที่คำที่ ๑ หรือ ๒ หรือ ๓ ของวรรคต่อไป และสิ้นสุดด้วยการส่งสัมผัสสระจากคำสุดท้ายของวรรคสุดท้ายของร่าย ไปยังคำที่ ๑ หรือ ๒ หรือ ๓ ในวรรคแรกของโคลงสองสุภาพ ดังนี้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205347"/>
            <a:ext cx="9952379" cy="927840"/>
            <a:chOff x="1168918" y="485031"/>
            <a:chExt cx="9952379" cy="927840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89937" y="489541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ลักษณะคำประพันธ์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1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25CB5-D74F-C949-BF79-FED9A0941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9"/>
          <a:stretch/>
        </p:blipFill>
        <p:spPr>
          <a:xfrm>
            <a:off x="635000" y="1932278"/>
            <a:ext cx="10922000" cy="32896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504F09-CBD1-204D-B2C4-5C7EB5C09FA3}"/>
              </a:ext>
            </a:extLst>
          </p:cNvPr>
          <p:cNvGrpSpPr/>
          <p:nvPr/>
        </p:nvGrpSpPr>
        <p:grpSpPr>
          <a:xfrm>
            <a:off x="2" y="401082"/>
            <a:ext cx="8815054" cy="1226177"/>
            <a:chOff x="-26124" y="306977"/>
            <a:chExt cx="4664313" cy="13631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57BD15-888F-8C48-BE7B-A455E44A0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611" t="36857" r="20666" b="43267"/>
            <a:stretch/>
          </p:blipFill>
          <p:spPr>
            <a:xfrm>
              <a:off x="-26124" y="306977"/>
              <a:ext cx="3225579" cy="13631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09C58E-4210-994D-BE29-EF0BA296DFEB}"/>
                </a:ext>
              </a:extLst>
            </p:cNvPr>
            <p:cNvSpPr txBox="1"/>
            <p:nvPr/>
          </p:nvSpPr>
          <p:spPr>
            <a:xfrm>
              <a:off x="123444" y="646065"/>
              <a:ext cx="4514745" cy="85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แผนผังฉันทลักษณ์ร่ายสุภาพ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5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6DA3B-C372-CE43-9DB6-6F870C3C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0"/>
          <a:stretch/>
        </p:blipFill>
        <p:spPr>
          <a:xfrm>
            <a:off x="347088" y="1682652"/>
            <a:ext cx="11497824" cy="42385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47EE2DB-09CC-DB49-BB82-F3037C613812}"/>
              </a:ext>
            </a:extLst>
          </p:cNvPr>
          <p:cNvGrpSpPr/>
          <p:nvPr/>
        </p:nvGrpSpPr>
        <p:grpSpPr>
          <a:xfrm>
            <a:off x="0" y="0"/>
            <a:ext cx="11401651" cy="1267097"/>
            <a:chOff x="0" y="1476660"/>
            <a:chExt cx="11401651" cy="12670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23D930-7E57-7841-8D88-EF1E192FF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464" t="36381" r="21036" b="45143"/>
            <a:stretch/>
          </p:blipFill>
          <p:spPr>
            <a:xfrm>
              <a:off x="0" y="1476660"/>
              <a:ext cx="3525078" cy="12670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D9B229-8004-2949-9965-C7A4908C26D0}"/>
                </a:ext>
              </a:extLst>
            </p:cNvPr>
            <p:cNvSpPr txBox="1"/>
            <p:nvPr/>
          </p:nvSpPr>
          <p:spPr>
            <a:xfrm>
              <a:off x="774424" y="1892215"/>
              <a:ext cx="10627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2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172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21</cp:revision>
  <dcterms:created xsi:type="dcterms:W3CDTF">2021-05-09T16:46:39Z</dcterms:created>
  <dcterms:modified xsi:type="dcterms:W3CDTF">2022-07-19T01:38:07Z</dcterms:modified>
</cp:coreProperties>
</file>